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4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54"/>
      </p:cViewPr>
      <p:guideLst>
        <p:guide orient="horz" pos="2160"/>
        <p:guide pos="37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9CC4-2CA9-4E20-8CF8-6019A8BDCBCB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653-3F7A-444B-A1EA-04DB233D26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571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9CC4-2CA9-4E20-8CF8-6019A8BDCBCB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653-3F7A-444B-A1EA-04DB233D26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463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9CC4-2CA9-4E20-8CF8-6019A8BDCBCB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653-3F7A-444B-A1EA-04DB233D26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117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9CC4-2CA9-4E20-8CF8-6019A8BDCBCB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653-3F7A-444B-A1EA-04DB233D268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581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9CC4-2CA9-4E20-8CF8-6019A8BDCBCB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653-3F7A-444B-A1EA-04DB233D26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9061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9CC4-2CA9-4E20-8CF8-6019A8BDCBCB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653-3F7A-444B-A1EA-04DB233D26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7764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9CC4-2CA9-4E20-8CF8-6019A8BDCBCB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653-3F7A-444B-A1EA-04DB233D26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872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9CC4-2CA9-4E20-8CF8-6019A8BDCBCB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653-3F7A-444B-A1EA-04DB233D26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9236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9CC4-2CA9-4E20-8CF8-6019A8BDCBCB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653-3F7A-444B-A1EA-04DB233D26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197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9CC4-2CA9-4E20-8CF8-6019A8BDCBCB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653-3F7A-444B-A1EA-04DB233D26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192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9CC4-2CA9-4E20-8CF8-6019A8BDCBCB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653-3F7A-444B-A1EA-04DB233D26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075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9CC4-2CA9-4E20-8CF8-6019A8BDCBCB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653-3F7A-444B-A1EA-04DB233D26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236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9CC4-2CA9-4E20-8CF8-6019A8BDCBCB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653-3F7A-444B-A1EA-04DB233D26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385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9CC4-2CA9-4E20-8CF8-6019A8BDCBCB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653-3F7A-444B-A1EA-04DB233D26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406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9CC4-2CA9-4E20-8CF8-6019A8BDCBCB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653-3F7A-444B-A1EA-04DB233D26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809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9CC4-2CA9-4E20-8CF8-6019A8BDCBCB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653-3F7A-444B-A1EA-04DB233D26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124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9CC4-2CA9-4E20-8CF8-6019A8BDCBCB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653-3F7A-444B-A1EA-04DB233D26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205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9CC4-2CA9-4E20-8CF8-6019A8BDCBCB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CD653-3F7A-444B-A1EA-04DB233D26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6406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95269" y="743671"/>
            <a:ext cx="9001462" cy="974581"/>
          </a:xfrm>
        </p:spPr>
        <p:txBody>
          <a:bodyPr>
            <a:noAutofit/>
          </a:bodyPr>
          <a:lstStyle/>
          <a:p>
            <a:r>
              <a:rPr lang="hu-HU" sz="8800" i="1" cap="small" dirty="0" smtClean="0">
                <a:latin typeface="Monotype Corsiva" panose="03010101010201010101" pitchFamily="66" charset="0"/>
              </a:rPr>
              <a:t>Csongor</a:t>
            </a:r>
            <a:r>
              <a:rPr lang="hu-HU" sz="8800" i="1" dirty="0" smtClean="0">
                <a:latin typeface="Monotype Corsiva" panose="03010101010201010101" pitchFamily="66" charset="0"/>
              </a:rPr>
              <a:t> </a:t>
            </a:r>
            <a:r>
              <a:rPr lang="hu-HU" sz="8800" i="1" cap="small" dirty="0" smtClean="0">
                <a:latin typeface="Monotype Corsiva" panose="03010101010201010101" pitchFamily="66" charset="0"/>
              </a:rPr>
              <a:t>és</a:t>
            </a:r>
            <a:r>
              <a:rPr lang="hu-HU" sz="8800" i="1" dirty="0" smtClean="0">
                <a:latin typeface="Monotype Corsiva" panose="03010101010201010101" pitchFamily="66" charset="0"/>
              </a:rPr>
              <a:t> </a:t>
            </a:r>
            <a:r>
              <a:rPr lang="hu-HU" sz="8800" i="1" cap="small" dirty="0">
                <a:latin typeface="Monotype Corsiva" panose="03010101010201010101" pitchFamily="66" charset="0"/>
              </a:rPr>
              <a:t>T</a:t>
            </a:r>
            <a:r>
              <a:rPr lang="hu-HU" sz="8800" i="1" cap="small" dirty="0" smtClean="0">
                <a:latin typeface="Monotype Corsiva" panose="03010101010201010101" pitchFamily="66" charset="0"/>
              </a:rPr>
              <a:t>ünde</a:t>
            </a:r>
            <a:endParaRPr lang="hu-HU" sz="8800" i="1" cap="small" dirty="0">
              <a:latin typeface="Monotype Corsiva" panose="03010101010201010101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95269" y="1718252"/>
            <a:ext cx="9001462" cy="1655762"/>
          </a:xfrm>
        </p:spPr>
        <p:txBody>
          <a:bodyPr>
            <a:normAutofit/>
          </a:bodyPr>
          <a:lstStyle/>
          <a:p>
            <a:r>
              <a:rPr lang="hu-HU" sz="2800" i="1" dirty="0" smtClean="0">
                <a:latin typeface="Monotype Corsiva" panose="03010101010201010101" pitchFamily="66" charset="0"/>
              </a:rPr>
              <a:t>Sík </a:t>
            </a:r>
            <a:r>
              <a:rPr lang="hu-HU" sz="2800" i="1" dirty="0">
                <a:latin typeface="Monotype Corsiva" panose="03010101010201010101" pitchFamily="66" charset="0"/>
              </a:rPr>
              <a:t>F</a:t>
            </a:r>
            <a:r>
              <a:rPr lang="hu-HU" sz="2800" i="1" dirty="0" smtClean="0">
                <a:latin typeface="Monotype Corsiva" panose="03010101010201010101" pitchFamily="66" charset="0"/>
              </a:rPr>
              <a:t>erenc rendezése</a:t>
            </a:r>
            <a:br>
              <a:rPr lang="hu-HU" sz="2800" i="1" dirty="0" smtClean="0">
                <a:latin typeface="Monotype Corsiva" panose="03010101010201010101" pitchFamily="66" charset="0"/>
              </a:rPr>
            </a:br>
            <a:r>
              <a:rPr lang="hu-HU" sz="2800" i="1" dirty="0" smtClean="0">
                <a:latin typeface="Monotype Corsiva" panose="03010101010201010101" pitchFamily="66" charset="0"/>
              </a:rPr>
              <a:t>(1976)</a:t>
            </a:r>
            <a:endParaRPr lang="hu-HU" sz="2800" i="1" dirty="0">
              <a:latin typeface="Monotype Corsiva" panose="03010101010201010101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942508" y="5983032"/>
            <a:ext cx="230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Ferdinánd csapat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686" y="2878606"/>
            <a:ext cx="5226627" cy="2939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513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94" y="228317"/>
            <a:ext cx="10353761" cy="1326321"/>
          </a:xfrm>
        </p:spPr>
        <p:txBody>
          <a:bodyPr>
            <a:normAutofit/>
          </a:bodyPr>
          <a:lstStyle/>
          <a:p>
            <a:r>
              <a:rPr lang="hu-HU" sz="7200" cap="small" dirty="0" smtClean="0">
                <a:latin typeface="Monotype Corsiva" panose="03010101010201010101" pitchFamily="66" charset="0"/>
              </a:rPr>
              <a:t>Színháztörténet</a:t>
            </a:r>
            <a:endParaRPr lang="hu-HU" sz="7200" cap="small" dirty="0">
              <a:latin typeface="Monotype Corsiva" panose="03010101010201010101" pitchFamily="66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738" y="3948456"/>
            <a:ext cx="3645413" cy="2353142"/>
          </a:xfrm>
        </p:spPr>
      </p:pic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913794" y="3798277"/>
            <a:ext cx="6630005" cy="250900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u-HU" sz="1800" dirty="0" smtClean="0">
                <a:effectLst/>
              </a:rPr>
              <a:t>1914-ben </a:t>
            </a:r>
            <a:r>
              <a:rPr lang="hu-HU" sz="1800" dirty="0">
                <a:effectLst/>
              </a:rPr>
              <a:t>a színházat Vágó László építész átépítette, így a befogadóképesség jóval 1000 fő fölé nőtt.</a:t>
            </a:r>
          </a:p>
          <a:p>
            <a:pPr lvl="0"/>
            <a:r>
              <a:rPr lang="hu-HU" sz="1800" dirty="0">
                <a:effectLst/>
              </a:rPr>
              <a:t>1947-51 között a Nemzeti Színház kamaraszínháza, majd 1951-61 között a Madách </a:t>
            </a:r>
            <a:r>
              <a:rPr lang="hu-HU" sz="1800" dirty="0" smtClean="0">
                <a:effectLst/>
              </a:rPr>
              <a:t>Színház</a:t>
            </a:r>
            <a:r>
              <a:rPr lang="hu-HU" sz="1800" dirty="0">
                <a:effectLst/>
              </a:rPr>
              <a:t>, 1962-64 között a Petőfi Színház otthona volt</a:t>
            </a:r>
            <a:r>
              <a:rPr lang="hu-HU" sz="1800" dirty="0" smtClean="0">
                <a:effectLst/>
              </a:rPr>
              <a:t>.</a:t>
            </a:r>
            <a:endParaRPr lang="hu-HU" sz="1800" dirty="0">
              <a:effectLst/>
            </a:endParaRPr>
          </a:p>
          <a:p>
            <a:pPr lvl="0"/>
            <a:r>
              <a:rPr lang="hu-HU" sz="1800" dirty="0">
                <a:effectLst/>
              </a:rPr>
              <a:t>A metróépítésre hivatkozva 1965 márciusában felrobbantották a Nemzeti Színház otthonát, a Blaha Lujza téri patinás épületet. Ennek politikai oka is lehetett, ugyanis a szovjet rezsim alatt a nemzeti jelleget, hagyományokat nem volt </a:t>
            </a:r>
            <a:r>
              <a:rPr lang="hu-HU" sz="1800" dirty="0" smtClean="0">
                <a:effectLst/>
              </a:rPr>
              <a:t>„ajánlatos</a:t>
            </a:r>
            <a:r>
              <a:rPr lang="hu-HU" sz="1800" dirty="0">
                <a:effectLst/>
              </a:rPr>
              <a:t>” hangsúlyozni. Éppen ezért tették a </a:t>
            </a:r>
            <a:r>
              <a:rPr lang="hu-HU" sz="1800" dirty="0" smtClean="0">
                <a:effectLst/>
              </a:rPr>
              <a:t>Nemzeti Színházat </a:t>
            </a:r>
            <a:r>
              <a:rPr lang="hu-HU" sz="1800" dirty="0">
                <a:effectLst/>
              </a:rPr>
              <a:t>egy kissé </a:t>
            </a:r>
            <a:r>
              <a:rPr lang="hu-HU" sz="1800" dirty="0" smtClean="0">
                <a:effectLst/>
              </a:rPr>
              <a:t>„eldugottabb</a:t>
            </a:r>
            <a:r>
              <a:rPr lang="hu-HU" sz="1800" dirty="0">
                <a:effectLst/>
              </a:rPr>
              <a:t>” helyre</a:t>
            </a:r>
            <a:r>
              <a:rPr lang="hu-HU" sz="1800" dirty="0" smtClean="0">
                <a:effectLst/>
              </a:rPr>
              <a:t>.</a:t>
            </a:r>
            <a:endParaRPr lang="hu-HU" sz="1800" dirty="0">
              <a:effectLst/>
            </a:endParaRPr>
          </a:p>
          <a:p>
            <a:endParaRPr lang="hu-HU" sz="18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924" y="1227041"/>
            <a:ext cx="1731186" cy="229715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787120" y="1492866"/>
            <a:ext cx="72920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effectLst/>
              </a:rPr>
              <a:t>A Magyar Színházat 1897-ben építették, XIX. századi, hagyományos stílusban, a mai Hevesi Sándor téren. Építész: Láng Adolf </a:t>
            </a:r>
            <a:r>
              <a:rPr lang="hu-HU" sz="1200" dirty="0" smtClean="0">
                <a:effectLst/>
              </a:rPr>
              <a:t>(a bal oldali képen látható, valamint a színház a jobb oldalin)</a:t>
            </a:r>
            <a:endParaRPr lang="hu-HU" sz="1400" dirty="0" smtClean="0">
              <a:effectLst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effectLst/>
              </a:rPr>
              <a:t>Még abban az évben, októberben megtartották az első előadást, a nézőtér befogadóképessége 996 fő volt.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effectLst/>
              </a:rPr>
              <a:t>Első korszakában legfőképpen operetteket játszott, majd fokozatosan, tíz év fennállása után komoly prózai színházzá alakult. Beöthy László igazgató korában 1907-1918 között már magyar és külföldi kortárs drámák és klasszikusok alkották a műsorát.</a:t>
            </a:r>
            <a:endParaRPr lang="hu-HU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962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5000">
        <p14:vortex dir="r"/>
      </p:transition>
    </mc:Choice>
    <mc:Fallback xmlns="">
      <p:transition spd="slow" advClick="0" advTm="7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7855 4.02036E-6 L 0.23642 4.0203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27902E-6 -3.678E-6 L -0.39442 -3.678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2673" y="914400"/>
            <a:ext cx="8710111" cy="277758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hu-HU" dirty="0">
                <a:effectLst/>
              </a:rPr>
              <a:t> </a:t>
            </a:r>
            <a:r>
              <a:rPr lang="hu-HU" dirty="0" smtClean="0">
                <a:effectLst/>
              </a:rPr>
              <a:t>A Nemzeti </a:t>
            </a:r>
            <a:r>
              <a:rPr lang="hu-HU" dirty="0">
                <a:effectLst/>
              </a:rPr>
              <a:t>ideiglenes otthona 1966-ig a mai Thália Színház volt, majd az újjáépített Magyar Színház Hevesi Sándor téri épületében kapott helyet, szintén átmenetileg.(Ez az épület 2000-től már a Magyar Színház nevet viseli, társulata azonban a régi Nemzeti Színház hagyományain nevelkedő </a:t>
            </a:r>
            <a:r>
              <a:rPr lang="hu-HU" dirty="0" smtClean="0">
                <a:effectLst/>
              </a:rPr>
              <a:t>és </a:t>
            </a:r>
            <a:r>
              <a:rPr lang="hu-HU" dirty="0">
                <a:effectLst/>
              </a:rPr>
              <a:t>azt őrző művészekből áll</a:t>
            </a:r>
            <a:r>
              <a:rPr lang="hu-HU" dirty="0" smtClean="0">
                <a:effectLst/>
              </a:rPr>
              <a:t>.)</a:t>
            </a:r>
            <a:endParaRPr lang="hu-HU" dirty="0">
              <a:effectLst/>
            </a:endParaRPr>
          </a:p>
          <a:p>
            <a:pPr lvl="0"/>
            <a:r>
              <a:rPr lang="hu-HU" dirty="0">
                <a:effectLst/>
              </a:rPr>
              <a:t>A Hevesi Sándor téren álló színház mai kinézetét </a:t>
            </a:r>
            <a:r>
              <a:rPr lang="hu-HU" dirty="0" smtClean="0">
                <a:effectLst/>
              </a:rPr>
              <a:t>1964-66 körül </a:t>
            </a:r>
            <a:r>
              <a:rPr lang="hu-HU" dirty="0">
                <a:effectLst/>
              </a:rPr>
              <a:t>kapta meg, mikor átépítették </a:t>
            </a:r>
            <a:r>
              <a:rPr lang="hu-HU" dirty="0" err="1">
                <a:effectLst/>
              </a:rPr>
              <a:t>Azbej</a:t>
            </a:r>
            <a:r>
              <a:rPr lang="hu-HU" dirty="0">
                <a:effectLst/>
              </a:rPr>
              <a:t> Sándor tervei szerint, a Nemzeti Színház társulatának ideiglenes hajlékául.</a:t>
            </a:r>
            <a:br>
              <a:rPr lang="hu-HU" dirty="0">
                <a:effectLst/>
              </a:rPr>
            </a:br>
            <a:r>
              <a:rPr lang="hu-HU" dirty="0">
                <a:effectLst/>
              </a:rPr>
              <a:t>A régi színházat egészen a vasfüggönyig lebontották, sok helyen csak a tartófalak maradtak a helyükön. Két újabb szinttel magasabb lett, jóval nagyobb alapterületűvé vált, és ezáltal lehetőséget nyitott egy impozáns előcsarnok kialakítására, valamint a színház műhelyeinek, jelmez-, és bútortárainak elhelyezésére. A színpadot is megnövelték, új nézőteret alakítottak ki, és a régi öltözőket is korszerűsítették, újabbakat is hozzájuk építve.</a:t>
            </a:r>
          </a:p>
          <a:p>
            <a:endParaRPr lang="hu-HU" sz="1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907" y="1492327"/>
            <a:ext cx="1785189" cy="254964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507067" y="3994862"/>
            <a:ext cx="71672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effectLst/>
              </a:rPr>
              <a:t>Az új épület zsolnai </a:t>
            </a:r>
            <a:r>
              <a:rPr lang="hu-HU" sz="1400" dirty="0" err="1" smtClean="0">
                <a:effectLst/>
              </a:rPr>
              <a:t>pirogránitból</a:t>
            </a:r>
            <a:r>
              <a:rPr lang="hu-HU" sz="1400" dirty="0" smtClean="0">
                <a:effectLst/>
              </a:rPr>
              <a:t> készült, a dombormű homlokzata 757 elemből áll, Illés Gyula szobrászművész készítette. Az előcsarnokban lévő mozaikkép pedig Barcsay Jenő munkája.</a:t>
            </a:r>
            <a:br>
              <a:rPr lang="hu-HU" sz="1400" dirty="0" smtClean="0">
                <a:effectLst/>
              </a:rPr>
            </a:br>
            <a:r>
              <a:rPr lang="hu-HU" sz="1400" dirty="0" smtClean="0">
                <a:effectLst/>
              </a:rPr>
              <a:t>Ma a befogadóképessége 665 fő, az átépítés után.</a:t>
            </a:r>
          </a:p>
          <a:p>
            <a:endParaRPr lang="hu-HU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A Hevesi Sándor téri Nemzeti Színházban </a:t>
            </a:r>
            <a:r>
              <a:rPr lang="hu-HU" sz="1400" dirty="0"/>
              <a:t>végig </a:t>
            </a:r>
            <a:r>
              <a:rPr lang="hu-HU" sz="1400" dirty="0" smtClean="0"/>
              <a:t>megőrizték, </a:t>
            </a:r>
            <a:r>
              <a:rPr lang="hu-HU" sz="1400" dirty="0"/>
              <a:t>színen </a:t>
            </a:r>
            <a:r>
              <a:rPr lang="hu-HU" sz="1400" dirty="0" smtClean="0"/>
              <a:t>tartották </a:t>
            </a:r>
            <a:r>
              <a:rPr lang="hu-HU" sz="1400" dirty="0"/>
              <a:t>a magyar klasszikusokat, </a:t>
            </a:r>
            <a:r>
              <a:rPr lang="hu-HU" sz="1400" dirty="0" smtClean="0"/>
              <a:t>úgymint </a:t>
            </a:r>
            <a:r>
              <a:rPr lang="hu-HU" sz="1400" dirty="0"/>
              <a:t>a Csongor és Tünde, a Bánk </a:t>
            </a:r>
            <a:r>
              <a:rPr lang="hu-HU" sz="1400" dirty="0" smtClean="0"/>
              <a:t>bán</a:t>
            </a:r>
            <a:r>
              <a:rPr lang="hu-HU" sz="1400" dirty="0"/>
              <a:t>, vagy </a:t>
            </a:r>
            <a:r>
              <a:rPr lang="hu-HU" sz="1400" dirty="0" smtClean="0"/>
              <a:t>Az </a:t>
            </a:r>
            <a:r>
              <a:rPr lang="hu-HU" sz="1400" dirty="0"/>
              <a:t>e</a:t>
            </a:r>
            <a:r>
              <a:rPr lang="hu-HU" sz="1400" dirty="0" smtClean="0"/>
              <a:t>mber </a:t>
            </a:r>
            <a:r>
              <a:rPr lang="hu-HU" sz="1400" dirty="0"/>
              <a:t>tragédiája</a:t>
            </a:r>
            <a:r>
              <a:rPr lang="hu-HU" sz="1400" dirty="0" smtClean="0"/>
              <a:t>.</a:t>
            </a:r>
            <a:endParaRPr lang="hu-HU" sz="1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3" y="3718097"/>
            <a:ext cx="1776845" cy="252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8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75000">
        <p14:honeycomb/>
      </p:transition>
    </mc:Choice>
    <mc:Fallback xmlns="">
      <p:transition spd="slow" advClick="0" advTm="7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9118" y="844062"/>
            <a:ext cx="10353762" cy="79290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hu-HU" dirty="0"/>
              <a:t>Az akkori korszak nagy színészei: </a:t>
            </a:r>
            <a:r>
              <a:rPr lang="hu-HU" dirty="0" err="1" smtClean="0"/>
              <a:t>Gobbi</a:t>
            </a:r>
            <a:r>
              <a:rPr lang="hu-HU" dirty="0" smtClean="0"/>
              <a:t> </a:t>
            </a:r>
            <a:r>
              <a:rPr lang="hu-HU" dirty="0"/>
              <a:t>Hilda, Tolnay Klári, Őze Lajos, Sinkovits Imre, </a:t>
            </a:r>
            <a:r>
              <a:rPr lang="hu-HU" dirty="0" err="1"/>
              <a:t>Agárdy</a:t>
            </a:r>
            <a:r>
              <a:rPr lang="hu-HU" dirty="0"/>
              <a:t> Gábor, </a:t>
            </a:r>
            <a:r>
              <a:rPr lang="hu-HU" dirty="0" err="1"/>
              <a:t>Ronyecz</a:t>
            </a:r>
            <a:r>
              <a:rPr lang="hu-HU" dirty="0"/>
              <a:t> Mária.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919118" y="1953489"/>
            <a:ext cx="35958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/>
              <a:t>Sinkovits Imre - Katona József: Bánk bán</a:t>
            </a:r>
            <a:r>
              <a:rPr lang="hu-HU" sz="1400" dirty="0" smtClean="0"/>
              <a:t> című drámájának címszerepében; bemutató 1975 </a:t>
            </a:r>
            <a:endParaRPr lang="hu-HU" sz="1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06" y="2748441"/>
            <a:ext cx="2468880" cy="347472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257360" y="1953489"/>
            <a:ext cx="3273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err="1" smtClean="0"/>
              <a:t>Ronyecz</a:t>
            </a:r>
            <a:r>
              <a:rPr lang="hu-HU" sz="1400" b="1" dirty="0" smtClean="0"/>
              <a:t> Mária - </a:t>
            </a:r>
            <a:r>
              <a:rPr lang="hu-HU" sz="1400" dirty="0" smtClean="0"/>
              <a:t>szintén </a:t>
            </a:r>
            <a:r>
              <a:rPr lang="hu-HU" sz="1400" b="1" dirty="0" smtClean="0"/>
              <a:t>Katona József Bánk bán </a:t>
            </a:r>
            <a:r>
              <a:rPr lang="hu-HU" sz="1400" dirty="0" smtClean="0"/>
              <a:t>című drámájában</a:t>
            </a:r>
            <a:r>
              <a:rPr lang="hu-HU" sz="1400" b="1" dirty="0" smtClean="0"/>
              <a:t> </a:t>
            </a:r>
            <a:r>
              <a:rPr lang="hu-HU" sz="1400" dirty="0" smtClean="0"/>
              <a:t>Gertrudis szerepében; 1975</a:t>
            </a:r>
            <a:endParaRPr lang="hu-HU" sz="1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r="22392"/>
          <a:stretch/>
        </p:blipFill>
        <p:spPr>
          <a:xfrm>
            <a:off x="6882865" y="2748441"/>
            <a:ext cx="2524240" cy="347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29494" y="73034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0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5000">
        <p14:shred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9120" y="253097"/>
            <a:ext cx="10353761" cy="1326321"/>
          </a:xfrm>
        </p:spPr>
        <p:txBody>
          <a:bodyPr>
            <a:normAutofit/>
          </a:bodyPr>
          <a:lstStyle/>
          <a:p>
            <a:r>
              <a:rPr lang="hu-HU" sz="6600" cap="small" dirty="0" smtClean="0">
                <a:latin typeface="Monotype Corsiva" panose="03010101010201010101" pitchFamily="66" charset="0"/>
              </a:rPr>
              <a:t>Sík Ferenc (1931-1995)</a:t>
            </a:r>
            <a:endParaRPr lang="hu-HU" sz="6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6974" y="1579418"/>
            <a:ext cx="7876308" cy="4821381"/>
          </a:xfrm>
        </p:spPr>
        <p:txBody>
          <a:bodyPr>
            <a:normAutofit fontScale="85000" lnSpcReduction="10000"/>
          </a:bodyPr>
          <a:lstStyle/>
          <a:p>
            <a:r>
              <a:rPr lang="hu-HU" sz="1700" dirty="0" smtClean="0">
                <a:effectLst/>
              </a:rPr>
              <a:t>színházi </a:t>
            </a:r>
            <a:r>
              <a:rPr lang="hu-HU" sz="1700" dirty="0">
                <a:effectLst/>
              </a:rPr>
              <a:t>rendező </a:t>
            </a:r>
            <a:endParaRPr lang="hu-HU" sz="1700" dirty="0" smtClean="0">
              <a:effectLst/>
            </a:endParaRPr>
          </a:p>
          <a:p>
            <a:r>
              <a:rPr lang="hu-HU" sz="1700" dirty="0" smtClean="0">
                <a:effectLst/>
              </a:rPr>
              <a:t>1957-ben </a:t>
            </a:r>
            <a:r>
              <a:rPr lang="hu-HU" sz="1700" dirty="0">
                <a:effectLst/>
              </a:rPr>
              <a:t>szerzett </a:t>
            </a:r>
            <a:r>
              <a:rPr lang="hu-HU" sz="1700" dirty="0" err="1">
                <a:effectLst/>
              </a:rPr>
              <a:t>magyar-történelem-francia</a:t>
            </a:r>
            <a:r>
              <a:rPr lang="hu-HU" sz="1700" dirty="0">
                <a:effectLst/>
              </a:rPr>
              <a:t> szakos tanári diplomát, közben a Magyar Állami Népi Együttes tánckarának volt a vezetője és </a:t>
            </a:r>
            <a:r>
              <a:rPr lang="hu-HU" sz="1700" dirty="0" smtClean="0">
                <a:effectLst/>
              </a:rPr>
              <a:t>szólótáncosa.</a:t>
            </a:r>
          </a:p>
          <a:p>
            <a:r>
              <a:rPr lang="hu-HU" sz="1700" dirty="0" smtClean="0">
                <a:effectLst/>
              </a:rPr>
              <a:t>1982-1995 </a:t>
            </a:r>
            <a:r>
              <a:rPr lang="hu-HU" sz="1700" dirty="0">
                <a:effectLst/>
              </a:rPr>
              <a:t>között a Nemzeti Színház társulatának rendezője, 1991-től főrendezője </a:t>
            </a:r>
            <a:r>
              <a:rPr lang="hu-HU" sz="1700" dirty="0" smtClean="0">
                <a:effectLst/>
              </a:rPr>
              <a:t>volt.</a:t>
            </a:r>
          </a:p>
          <a:p>
            <a:r>
              <a:rPr lang="hu-HU" sz="1700" dirty="0" smtClean="0">
                <a:effectLst/>
              </a:rPr>
              <a:t>Jelentős </a:t>
            </a:r>
            <a:r>
              <a:rPr lang="hu-HU" sz="1700" dirty="0">
                <a:effectLst/>
              </a:rPr>
              <a:t>állomás volt életében a Gyulai </a:t>
            </a:r>
            <a:r>
              <a:rPr lang="hu-HU" sz="1700" dirty="0" smtClean="0">
                <a:effectLst/>
              </a:rPr>
              <a:t>Várszínház </a:t>
            </a:r>
            <a:r>
              <a:rPr lang="hu-HU" sz="1700" dirty="0">
                <a:effectLst/>
              </a:rPr>
              <a:t>létrehozása és művészeti vezetőként történő </a:t>
            </a:r>
            <a:r>
              <a:rPr lang="hu-HU" sz="1700" dirty="0" smtClean="0">
                <a:effectLst/>
              </a:rPr>
              <a:t>irányítása </a:t>
            </a:r>
            <a:r>
              <a:rPr lang="hu-HU" sz="1700" dirty="0">
                <a:effectLst/>
              </a:rPr>
              <a:t>1973-1994 </a:t>
            </a:r>
            <a:r>
              <a:rPr lang="hu-HU" sz="1700" dirty="0" smtClean="0">
                <a:effectLst/>
              </a:rPr>
              <a:t>között.</a:t>
            </a:r>
            <a:endParaRPr lang="hu-HU" sz="1700" dirty="0">
              <a:effectLst/>
            </a:endParaRPr>
          </a:p>
          <a:p>
            <a:r>
              <a:rPr lang="hu-HU" sz="1700" dirty="0" smtClean="0">
                <a:effectLst/>
              </a:rPr>
              <a:t>Vendégművészként </a:t>
            </a:r>
            <a:r>
              <a:rPr lang="hu-HU" sz="1700" dirty="0">
                <a:effectLst/>
              </a:rPr>
              <a:t>rendezett a Fővárosi </a:t>
            </a:r>
            <a:r>
              <a:rPr lang="hu-HU" sz="1700" dirty="0" smtClean="0">
                <a:effectLst/>
              </a:rPr>
              <a:t>Operettszínház</a:t>
            </a:r>
            <a:r>
              <a:rPr lang="hu-HU" sz="1700" dirty="0">
                <a:effectLst/>
              </a:rPr>
              <a:t>, a Veszprémi Petőfi Színház, a </a:t>
            </a:r>
            <a:r>
              <a:rPr lang="hu-HU" sz="1700" dirty="0" smtClean="0">
                <a:effectLst/>
              </a:rPr>
              <a:t>Vígszínház, a József </a:t>
            </a:r>
            <a:r>
              <a:rPr lang="hu-HU" sz="1700" dirty="0">
                <a:effectLst/>
              </a:rPr>
              <a:t>Attila Színház, </a:t>
            </a:r>
            <a:r>
              <a:rPr lang="hu-HU" sz="1700" dirty="0" smtClean="0">
                <a:effectLst/>
              </a:rPr>
              <a:t> a Kisfaludy </a:t>
            </a:r>
            <a:r>
              <a:rPr lang="hu-HU" sz="1700" dirty="0">
                <a:effectLst/>
              </a:rPr>
              <a:t>Színház, </a:t>
            </a:r>
            <a:r>
              <a:rPr lang="hu-HU" sz="1700" dirty="0" smtClean="0">
                <a:effectLst/>
              </a:rPr>
              <a:t> a Vörösmarty </a:t>
            </a:r>
            <a:r>
              <a:rPr lang="hu-HU" sz="1700" dirty="0">
                <a:effectLst/>
              </a:rPr>
              <a:t>Színház, az Operaház, </a:t>
            </a:r>
            <a:r>
              <a:rPr lang="hu-HU" sz="1700" dirty="0" smtClean="0">
                <a:effectLst/>
              </a:rPr>
              <a:t>és a Thália </a:t>
            </a:r>
            <a:r>
              <a:rPr lang="hu-HU" sz="1700" dirty="0">
                <a:effectLst/>
              </a:rPr>
              <a:t>Színház társulataiban. </a:t>
            </a:r>
            <a:br>
              <a:rPr lang="hu-HU" sz="1700" dirty="0">
                <a:effectLst/>
              </a:rPr>
            </a:br>
            <a:r>
              <a:rPr lang="hu-HU" sz="1700" dirty="0">
                <a:effectLst/>
              </a:rPr>
              <a:t>Oktatott és rendezett a határokon túl is, Szabadkán, </a:t>
            </a:r>
            <a:r>
              <a:rPr lang="hu-HU" sz="1700" dirty="0" err="1">
                <a:effectLst/>
              </a:rPr>
              <a:t>Temesvárott</a:t>
            </a:r>
            <a:r>
              <a:rPr lang="hu-HU" sz="1700" dirty="0">
                <a:effectLst/>
              </a:rPr>
              <a:t>, Helsinkiben és </a:t>
            </a:r>
            <a:r>
              <a:rPr lang="hu-HU" sz="1700" dirty="0" smtClean="0">
                <a:effectLst/>
              </a:rPr>
              <a:t>Aachenben.</a:t>
            </a:r>
            <a:endParaRPr lang="hu-HU" sz="1700" dirty="0">
              <a:effectLst/>
            </a:endParaRPr>
          </a:p>
          <a:p>
            <a:r>
              <a:rPr lang="hu-HU" sz="1700" b="1" dirty="0" smtClean="0">
                <a:effectLst/>
              </a:rPr>
              <a:t>Kitüntetései</a:t>
            </a:r>
            <a:r>
              <a:rPr lang="hu-HU" sz="1700" b="1" dirty="0">
                <a:effectLst/>
              </a:rPr>
              <a:t>:</a:t>
            </a:r>
            <a:r>
              <a:rPr lang="hu-HU" sz="1700" dirty="0">
                <a:effectLst/>
              </a:rPr>
              <a:t/>
            </a:r>
            <a:br>
              <a:rPr lang="hu-HU" sz="1700" dirty="0">
                <a:effectLst/>
              </a:rPr>
            </a:br>
            <a:r>
              <a:rPr lang="hu-HU" sz="1700" dirty="0">
                <a:effectLst/>
              </a:rPr>
              <a:t>Jászai Mari-</a:t>
            </a:r>
            <a:r>
              <a:rPr lang="hu-HU" sz="1700" dirty="0" smtClean="0">
                <a:effectLst/>
              </a:rPr>
              <a:t>díj </a:t>
            </a:r>
            <a:r>
              <a:rPr lang="hu-HU" sz="1700" dirty="0">
                <a:effectLst/>
              </a:rPr>
              <a:t>1970, </a:t>
            </a:r>
            <a:br>
              <a:rPr lang="hu-HU" sz="1700" dirty="0">
                <a:effectLst/>
              </a:rPr>
            </a:br>
            <a:r>
              <a:rPr lang="hu-HU" sz="1700" dirty="0">
                <a:effectLst/>
              </a:rPr>
              <a:t>Érdemes </a:t>
            </a:r>
            <a:r>
              <a:rPr lang="hu-HU" sz="1700" dirty="0" smtClean="0">
                <a:effectLst/>
              </a:rPr>
              <a:t>Művész </a:t>
            </a:r>
            <a:r>
              <a:rPr lang="hu-HU" sz="1700" dirty="0">
                <a:effectLst/>
              </a:rPr>
              <a:t>1975, </a:t>
            </a:r>
            <a:br>
              <a:rPr lang="hu-HU" sz="1700" dirty="0">
                <a:effectLst/>
              </a:rPr>
            </a:br>
            <a:r>
              <a:rPr lang="hu-HU" sz="1700" dirty="0">
                <a:effectLst/>
              </a:rPr>
              <a:t>Kiváló </a:t>
            </a:r>
            <a:r>
              <a:rPr lang="hu-HU" sz="1700" dirty="0" smtClean="0">
                <a:effectLst/>
              </a:rPr>
              <a:t>Művész </a:t>
            </a:r>
            <a:r>
              <a:rPr lang="hu-HU" sz="1700" dirty="0">
                <a:effectLst/>
              </a:rPr>
              <a:t>1985,</a:t>
            </a:r>
            <a:br>
              <a:rPr lang="hu-HU" sz="1700" dirty="0">
                <a:effectLst/>
              </a:rPr>
            </a:br>
            <a:r>
              <a:rPr lang="hu-HU" sz="1700" dirty="0">
                <a:effectLst/>
              </a:rPr>
              <a:t>Kossuth-</a:t>
            </a:r>
            <a:r>
              <a:rPr lang="hu-HU" sz="1700" dirty="0" smtClean="0">
                <a:effectLst/>
              </a:rPr>
              <a:t>díj </a:t>
            </a:r>
            <a:r>
              <a:rPr lang="hu-HU" sz="1700" dirty="0">
                <a:effectLst/>
              </a:rPr>
              <a:t>1994. </a:t>
            </a:r>
            <a:br>
              <a:rPr lang="hu-HU" sz="1700" dirty="0">
                <a:effectLst/>
              </a:rPr>
            </a:br>
            <a:r>
              <a:rPr lang="hu-HU" sz="1700" dirty="0">
                <a:effectLst/>
              </a:rPr>
              <a:t>A Nemzeti Színház örökös tagja,</a:t>
            </a:r>
            <a:br>
              <a:rPr lang="hu-HU" sz="1700" dirty="0">
                <a:effectLst/>
              </a:rPr>
            </a:br>
            <a:r>
              <a:rPr lang="hu-HU" sz="1700" dirty="0">
                <a:effectLst/>
              </a:rPr>
              <a:t>Posztumusz: Magyar Örökség-</a:t>
            </a:r>
            <a:r>
              <a:rPr lang="hu-HU" sz="1700" dirty="0" smtClean="0">
                <a:effectLst/>
              </a:rPr>
              <a:t>díj </a:t>
            </a:r>
            <a:r>
              <a:rPr lang="hu-HU" sz="1700" dirty="0">
                <a:effectLst/>
              </a:rPr>
              <a:t>2006.</a:t>
            </a:r>
          </a:p>
          <a:p>
            <a:endParaRPr lang="hu-HU" sz="1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82" y="1579418"/>
            <a:ext cx="31750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4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60000">
        <p14:glitter pattern="hexagon"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95" y="189434"/>
            <a:ext cx="10353761" cy="1326321"/>
          </a:xfrm>
        </p:spPr>
        <p:txBody>
          <a:bodyPr>
            <a:normAutofit/>
          </a:bodyPr>
          <a:lstStyle/>
          <a:p>
            <a:r>
              <a:rPr lang="hu-HU" sz="6000" cap="small" dirty="0">
                <a:solidFill>
                  <a:prstClr val="white"/>
                </a:solidFill>
                <a:latin typeface="Monotype Corsiva" panose="03010101010201010101" pitchFamily="66" charset="0"/>
              </a:rPr>
              <a:t>Csongor és Tünde (1976)</a:t>
            </a:r>
            <a:endParaRPr lang="hu-HU" sz="6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1434" y="2244402"/>
            <a:ext cx="6851257" cy="4166789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hu-HU" sz="1600" i="1" dirty="0" smtClean="0">
                <a:effectLst/>
              </a:rPr>
              <a:t>Szereposztás</a:t>
            </a:r>
            <a:r>
              <a:rPr lang="hu-HU" sz="1600" i="1" dirty="0">
                <a:effectLst/>
              </a:rPr>
              <a:t>: </a:t>
            </a:r>
          </a:p>
          <a:p>
            <a:pPr marL="0" indent="0">
              <a:buNone/>
            </a:pPr>
            <a:r>
              <a:rPr lang="hu-HU" sz="1600" b="1" dirty="0" smtClean="0">
                <a:effectLst/>
              </a:rPr>
              <a:t>Csongor</a:t>
            </a:r>
            <a:r>
              <a:rPr lang="hu-HU" sz="1600" b="1" dirty="0">
                <a:effectLst/>
              </a:rPr>
              <a:t>:</a:t>
            </a:r>
            <a:r>
              <a:rPr lang="hu-HU" sz="1600" dirty="0">
                <a:effectLst/>
              </a:rPr>
              <a:t> </a:t>
            </a:r>
            <a:r>
              <a:rPr lang="hu-HU" sz="1600" dirty="0" smtClean="0">
                <a:effectLst/>
              </a:rPr>
              <a:t>Téri Sándor/</a:t>
            </a:r>
            <a:br>
              <a:rPr lang="hu-HU" sz="1600" dirty="0" smtClean="0">
                <a:effectLst/>
              </a:rPr>
            </a:br>
            <a:r>
              <a:rPr lang="hu-HU" sz="1600" dirty="0" err="1" smtClean="0">
                <a:effectLst/>
              </a:rPr>
              <a:t>Balkay</a:t>
            </a:r>
            <a:r>
              <a:rPr lang="hu-HU" sz="1600" dirty="0" smtClean="0">
                <a:effectLst/>
              </a:rPr>
              <a:t> Géza</a:t>
            </a:r>
            <a:r>
              <a:rPr lang="hu-HU" sz="1600" dirty="0">
                <a:effectLst/>
              </a:rPr>
              <a:t> </a:t>
            </a:r>
            <a:r>
              <a:rPr lang="hu-HU" sz="1200" dirty="0" smtClean="0">
                <a:effectLst/>
              </a:rPr>
              <a:t>(1981.09.30-tól)</a:t>
            </a:r>
            <a:r>
              <a:rPr lang="hu-HU" sz="1600" dirty="0" smtClean="0">
                <a:effectLst/>
              </a:rPr>
              <a:t/>
            </a:r>
            <a:br>
              <a:rPr lang="hu-HU" sz="1600" dirty="0" smtClean="0">
                <a:effectLst/>
              </a:rPr>
            </a:br>
            <a:r>
              <a:rPr lang="hu-HU" sz="1600" b="1" dirty="0" smtClean="0">
                <a:effectLst/>
              </a:rPr>
              <a:t>Tünde</a:t>
            </a:r>
            <a:r>
              <a:rPr lang="hu-HU" sz="1600" b="1" dirty="0">
                <a:effectLst/>
              </a:rPr>
              <a:t>:</a:t>
            </a:r>
            <a:r>
              <a:rPr lang="hu-HU" sz="1600" dirty="0">
                <a:effectLst/>
              </a:rPr>
              <a:t> Bodnár </a:t>
            </a:r>
            <a:r>
              <a:rPr lang="hu-HU" sz="1600" dirty="0" smtClean="0">
                <a:effectLst/>
              </a:rPr>
              <a:t>Erika/</a:t>
            </a:r>
            <a:br>
              <a:rPr lang="hu-HU" sz="1600" dirty="0" smtClean="0">
                <a:effectLst/>
              </a:rPr>
            </a:br>
            <a:r>
              <a:rPr lang="hu-HU" sz="1600" dirty="0" smtClean="0">
                <a:effectLst/>
              </a:rPr>
              <a:t>Udvaros </a:t>
            </a:r>
            <a:r>
              <a:rPr lang="hu-HU" sz="1600" dirty="0">
                <a:effectLst/>
              </a:rPr>
              <a:t>Dorottya </a:t>
            </a:r>
            <a:r>
              <a:rPr lang="hu-HU" sz="1200" dirty="0">
                <a:effectLst/>
              </a:rPr>
              <a:t>(</a:t>
            </a:r>
            <a:r>
              <a:rPr lang="hu-HU" sz="1200" dirty="0" smtClean="0">
                <a:effectLst/>
              </a:rPr>
              <a:t>1981.09.30-tól)</a:t>
            </a:r>
            <a:br>
              <a:rPr lang="hu-HU" sz="1200" dirty="0" smtClean="0">
                <a:effectLst/>
              </a:rPr>
            </a:br>
            <a:r>
              <a:rPr lang="hu-HU" sz="1600" b="1" dirty="0" smtClean="0">
                <a:effectLst/>
              </a:rPr>
              <a:t>Balga</a:t>
            </a:r>
            <a:r>
              <a:rPr lang="hu-HU" sz="1600" b="1" dirty="0">
                <a:effectLst/>
              </a:rPr>
              <a:t>:</a:t>
            </a:r>
            <a:r>
              <a:rPr lang="hu-HU" sz="1600" dirty="0">
                <a:effectLst/>
              </a:rPr>
              <a:t> </a:t>
            </a:r>
            <a:r>
              <a:rPr lang="hu-HU" sz="1600" dirty="0" err="1">
                <a:effectLst/>
              </a:rPr>
              <a:t>Pathó</a:t>
            </a:r>
            <a:r>
              <a:rPr lang="hu-HU" sz="1600" dirty="0">
                <a:effectLst/>
              </a:rPr>
              <a:t> </a:t>
            </a:r>
            <a:r>
              <a:rPr lang="hu-HU" sz="1600" dirty="0" smtClean="0">
                <a:effectLst/>
              </a:rPr>
              <a:t>István</a:t>
            </a:r>
            <a:br>
              <a:rPr lang="hu-HU" sz="1600" dirty="0" smtClean="0">
                <a:effectLst/>
              </a:rPr>
            </a:br>
            <a:r>
              <a:rPr lang="hu-HU" sz="1600" b="1" dirty="0" smtClean="0">
                <a:effectLst/>
              </a:rPr>
              <a:t>Ilma</a:t>
            </a:r>
            <a:r>
              <a:rPr lang="hu-HU" sz="1600" b="1" dirty="0">
                <a:effectLst/>
              </a:rPr>
              <a:t>:</a:t>
            </a:r>
            <a:r>
              <a:rPr lang="hu-HU" sz="1600" dirty="0">
                <a:effectLst/>
              </a:rPr>
              <a:t> Vörös </a:t>
            </a:r>
            <a:r>
              <a:rPr lang="hu-HU" sz="1600" dirty="0" smtClean="0">
                <a:effectLst/>
              </a:rPr>
              <a:t>Eszter/</a:t>
            </a:r>
            <a:br>
              <a:rPr lang="hu-HU" sz="1600" dirty="0" smtClean="0">
                <a:effectLst/>
              </a:rPr>
            </a:br>
            <a:r>
              <a:rPr lang="hu-HU" sz="1600" dirty="0" err="1" smtClean="0">
                <a:effectLst/>
              </a:rPr>
              <a:t>Pregitzer</a:t>
            </a:r>
            <a:r>
              <a:rPr lang="hu-HU" sz="1600" dirty="0" smtClean="0">
                <a:effectLst/>
              </a:rPr>
              <a:t> </a:t>
            </a:r>
            <a:r>
              <a:rPr lang="hu-HU" sz="1600" dirty="0">
                <a:effectLst/>
              </a:rPr>
              <a:t>Fruzsina </a:t>
            </a:r>
            <a:r>
              <a:rPr lang="hu-HU" sz="1200" dirty="0">
                <a:effectLst/>
              </a:rPr>
              <a:t>(</a:t>
            </a:r>
            <a:r>
              <a:rPr lang="hu-HU" sz="1200" dirty="0" smtClean="0">
                <a:effectLst/>
              </a:rPr>
              <a:t>1981.09.30-tól)</a:t>
            </a:r>
            <a:r>
              <a:rPr lang="hu-HU" sz="1600" dirty="0" smtClean="0">
                <a:effectLst/>
              </a:rPr>
              <a:t/>
            </a:r>
            <a:br>
              <a:rPr lang="hu-HU" sz="1600" dirty="0" smtClean="0">
                <a:effectLst/>
              </a:rPr>
            </a:br>
            <a:r>
              <a:rPr lang="hu-HU" sz="1600" b="1" dirty="0" smtClean="0">
                <a:effectLst/>
              </a:rPr>
              <a:t>Mirigy</a:t>
            </a:r>
            <a:r>
              <a:rPr lang="hu-HU" sz="1600" b="1" dirty="0">
                <a:effectLst/>
              </a:rPr>
              <a:t>:</a:t>
            </a:r>
            <a:r>
              <a:rPr lang="hu-HU" sz="1600" dirty="0">
                <a:effectLst/>
              </a:rPr>
              <a:t> </a:t>
            </a:r>
            <a:r>
              <a:rPr lang="hu-HU" sz="1600" dirty="0" err="1">
                <a:effectLst/>
              </a:rPr>
              <a:t>Ronyecz</a:t>
            </a:r>
            <a:r>
              <a:rPr lang="hu-HU" sz="1600" dirty="0">
                <a:effectLst/>
              </a:rPr>
              <a:t> </a:t>
            </a:r>
            <a:r>
              <a:rPr lang="hu-HU" sz="1600" dirty="0" smtClean="0">
                <a:effectLst/>
              </a:rPr>
              <a:t>Mária</a:t>
            </a:r>
            <a:br>
              <a:rPr lang="hu-HU" sz="1600" dirty="0" smtClean="0">
                <a:effectLst/>
              </a:rPr>
            </a:br>
            <a:r>
              <a:rPr lang="hu-HU" sz="1600" b="1" dirty="0" smtClean="0">
                <a:effectLst/>
              </a:rPr>
              <a:t>Ledér</a:t>
            </a:r>
            <a:r>
              <a:rPr lang="hu-HU" sz="1600" b="1" dirty="0">
                <a:effectLst/>
              </a:rPr>
              <a:t>:</a:t>
            </a:r>
            <a:r>
              <a:rPr lang="hu-HU" sz="1600" dirty="0">
                <a:effectLst/>
              </a:rPr>
              <a:t> Császár </a:t>
            </a:r>
            <a:r>
              <a:rPr lang="hu-HU" sz="1600" dirty="0" smtClean="0">
                <a:effectLst/>
              </a:rPr>
              <a:t>Angéla</a:t>
            </a:r>
            <a:br>
              <a:rPr lang="hu-HU" sz="1600" dirty="0" smtClean="0">
                <a:effectLst/>
              </a:rPr>
            </a:br>
            <a:r>
              <a:rPr lang="hu-HU" sz="1600" b="1" dirty="0" smtClean="0">
                <a:effectLst/>
              </a:rPr>
              <a:t>Éj</a:t>
            </a:r>
            <a:r>
              <a:rPr lang="hu-HU" sz="1600" b="1" dirty="0">
                <a:effectLst/>
              </a:rPr>
              <a:t>:</a:t>
            </a:r>
            <a:r>
              <a:rPr lang="hu-HU" sz="1600" dirty="0">
                <a:effectLst/>
              </a:rPr>
              <a:t> Kohut </a:t>
            </a:r>
            <a:r>
              <a:rPr lang="hu-HU" sz="1600" dirty="0" smtClean="0">
                <a:effectLst/>
              </a:rPr>
              <a:t>Magda</a:t>
            </a:r>
            <a:br>
              <a:rPr lang="hu-HU" sz="1600" dirty="0" smtClean="0">
                <a:effectLst/>
              </a:rPr>
            </a:br>
            <a:r>
              <a:rPr lang="hu-HU" sz="1600" b="1" dirty="0" err="1" smtClean="0">
                <a:effectLst/>
              </a:rPr>
              <a:t>Kurrah</a:t>
            </a:r>
            <a:r>
              <a:rPr lang="hu-HU" sz="1600" b="1" dirty="0">
                <a:effectLst/>
              </a:rPr>
              <a:t>:</a:t>
            </a:r>
            <a:r>
              <a:rPr lang="hu-HU" sz="1600" dirty="0">
                <a:effectLst/>
              </a:rPr>
              <a:t> </a:t>
            </a:r>
            <a:r>
              <a:rPr lang="hu-HU" sz="1600" dirty="0" err="1">
                <a:effectLst/>
              </a:rPr>
              <a:t>Szacsvay</a:t>
            </a:r>
            <a:r>
              <a:rPr lang="hu-HU" sz="1600" dirty="0">
                <a:effectLst/>
              </a:rPr>
              <a:t> </a:t>
            </a:r>
            <a:r>
              <a:rPr lang="hu-HU" sz="1600" dirty="0" smtClean="0">
                <a:effectLst/>
              </a:rPr>
              <a:t>László</a:t>
            </a:r>
            <a:br>
              <a:rPr lang="hu-HU" sz="1600" dirty="0" smtClean="0">
                <a:effectLst/>
              </a:rPr>
            </a:br>
            <a:r>
              <a:rPr lang="hu-HU" sz="1600" b="1" dirty="0" err="1" smtClean="0">
                <a:effectLst/>
              </a:rPr>
              <a:t>Berreh</a:t>
            </a:r>
            <a:r>
              <a:rPr lang="hu-HU" sz="1600" b="1" dirty="0">
                <a:effectLst/>
              </a:rPr>
              <a:t>:</a:t>
            </a:r>
            <a:r>
              <a:rPr lang="hu-HU" sz="1600" dirty="0">
                <a:effectLst/>
              </a:rPr>
              <a:t> </a:t>
            </a:r>
            <a:r>
              <a:rPr lang="hu-HU" sz="1600" dirty="0" err="1">
                <a:effectLst/>
              </a:rPr>
              <a:t>Felföldy</a:t>
            </a:r>
            <a:r>
              <a:rPr lang="hu-HU" sz="1600" dirty="0">
                <a:effectLst/>
              </a:rPr>
              <a:t> </a:t>
            </a:r>
            <a:r>
              <a:rPr lang="hu-HU" sz="1600" dirty="0" smtClean="0">
                <a:effectLst/>
              </a:rPr>
              <a:t>László</a:t>
            </a:r>
            <a:br>
              <a:rPr lang="hu-HU" sz="1600" dirty="0" smtClean="0">
                <a:effectLst/>
              </a:rPr>
            </a:br>
            <a:endParaRPr lang="hu-HU" sz="1600" dirty="0" smtClean="0">
              <a:effectLst/>
            </a:endParaRPr>
          </a:p>
          <a:p>
            <a:pPr marL="0" indent="0">
              <a:buNone/>
            </a:pPr>
            <a:r>
              <a:rPr lang="hu-HU" sz="1600" b="1" dirty="0" smtClean="0">
                <a:effectLst/>
              </a:rPr>
              <a:t>Duzzog</a:t>
            </a:r>
            <a:r>
              <a:rPr lang="hu-HU" sz="1600" b="1" dirty="0">
                <a:effectLst/>
              </a:rPr>
              <a:t>:</a:t>
            </a:r>
            <a:r>
              <a:rPr lang="hu-HU" sz="1600" dirty="0">
                <a:effectLst/>
              </a:rPr>
              <a:t> Benedek </a:t>
            </a:r>
            <a:r>
              <a:rPr lang="hu-HU" sz="1600" dirty="0" smtClean="0">
                <a:effectLst/>
              </a:rPr>
              <a:t>Miklós</a:t>
            </a:r>
            <a:br>
              <a:rPr lang="hu-HU" sz="1600" dirty="0" smtClean="0">
                <a:effectLst/>
              </a:rPr>
            </a:br>
            <a:r>
              <a:rPr lang="hu-HU" sz="1600" b="1" dirty="0" smtClean="0">
                <a:effectLst/>
              </a:rPr>
              <a:t>Kalmár</a:t>
            </a:r>
            <a:r>
              <a:rPr lang="hu-HU" sz="1600" b="1" dirty="0">
                <a:effectLst/>
              </a:rPr>
              <a:t>:</a:t>
            </a:r>
            <a:r>
              <a:rPr lang="hu-HU" sz="1600" dirty="0">
                <a:effectLst/>
              </a:rPr>
              <a:t> Agárdi </a:t>
            </a:r>
            <a:r>
              <a:rPr lang="hu-HU" sz="1600" dirty="0" smtClean="0">
                <a:effectLst/>
              </a:rPr>
              <a:t>Gábor</a:t>
            </a:r>
            <a:br>
              <a:rPr lang="hu-HU" sz="1600" dirty="0" smtClean="0">
                <a:effectLst/>
              </a:rPr>
            </a:br>
            <a:r>
              <a:rPr lang="hu-HU" sz="1600" b="1" dirty="0" smtClean="0">
                <a:effectLst/>
              </a:rPr>
              <a:t>Fejedelem</a:t>
            </a:r>
            <a:r>
              <a:rPr lang="hu-HU" sz="1600" b="1" dirty="0">
                <a:effectLst/>
              </a:rPr>
              <a:t>:</a:t>
            </a:r>
            <a:r>
              <a:rPr lang="hu-HU" sz="1600" dirty="0">
                <a:effectLst/>
              </a:rPr>
              <a:t> Csurka </a:t>
            </a:r>
            <a:r>
              <a:rPr lang="hu-HU" sz="1600" dirty="0" smtClean="0">
                <a:effectLst/>
              </a:rPr>
              <a:t>László</a:t>
            </a:r>
            <a:br>
              <a:rPr lang="hu-HU" sz="1600" dirty="0" smtClean="0">
                <a:effectLst/>
              </a:rPr>
            </a:br>
            <a:r>
              <a:rPr lang="hu-HU" sz="1600" b="1" dirty="0" smtClean="0">
                <a:effectLst/>
              </a:rPr>
              <a:t>Tudós</a:t>
            </a:r>
            <a:r>
              <a:rPr lang="hu-HU" sz="1600" b="1" dirty="0">
                <a:effectLst/>
              </a:rPr>
              <a:t>:</a:t>
            </a:r>
            <a:r>
              <a:rPr lang="hu-HU" sz="1600" dirty="0">
                <a:effectLst/>
              </a:rPr>
              <a:t> Őze Lajos </a:t>
            </a:r>
          </a:p>
          <a:p>
            <a:pPr marL="0" indent="0">
              <a:buNone/>
            </a:pPr>
            <a:r>
              <a:rPr lang="hu-HU" sz="1600" b="1" dirty="0" smtClean="0">
                <a:effectLst/>
              </a:rPr>
              <a:t>Rendező:</a:t>
            </a:r>
            <a:r>
              <a:rPr lang="hu-HU" sz="1600" dirty="0" smtClean="0">
                <a:effectLst/>
              </a:rPr>
              <a:t> Sík Ferenc </a:t>
            </a:r>
            <a:r>
              <a:rPr lang="hu-HU" sz="1600" dirty="0" err="1" smtClean="0">
                <a:effectLst/>
              </a:rPr>
              <a:t>m.v</a:t>
            </a:r>
            <a:r>
              <a:rPr lang="hu-HU" sz="1600" dirty="0" smtClean="0">
                <a:effectLst/>
              </a:rPr>
              <a:t>.</a:t>
            </a:r>
          </a:p>
          <a:p>
            <a:pPr marL="0" indent="0">
              <a:buNone/>
            </a:pPr>
            <a:r>
              <a:rPr lang="hu-HU" sz="1600" b="1" dirty="0" smtClean="0">
                <a:effectLst/>
              </a:rPr>
              <a:t>Koreográfus:</a:t>
            </a:r>
            <a:r>
              <a:rPr lang="hu-HU" sz="1600" dirty="0" smtClean="0">
                <a:effectLst/>
              </a:rPr>
              <a:t> </a:t>
            </a:r>
            <a:r>
              <a:rPr lang="hu-HU" sz="1600" dirty="0" err="1" smtClean="0">
                <a:effectLst/>
              </a:rPr>
              <a:t>Eck</a:t>
            </a:r>
            <a:r>
              <a:rPr lang="hu-HU" sz="1600" dirty="0" smtClean="0">
                <a:effectLst/>
              </a:rPr>
              <a:t> Imre </a:t>
            </a:r>
            <a:r>
              <a:rPr lang="hu-HU" sz="1600" dirty="0" err="1" smtClean="0">
                <a:effectLst/>
              </a:rPr>
              <a:t>m.v</a:t>
            </a:r>
            <a:r>
              <a:rPr lang="hu-HU" sz="1600" dirty="0" smtClean="0">
                <a:effectLst/>
              </a:rPr>
              <a:t>.</a:t>
            </a:r>
          </a:p>
          <a:p>
            <a:pPr marL="0" indent="0">
              <a:buNone/>
            </a:pPr>
            <a:r>
              <a:rPr lang="hu-HU" sz="1600" b="1" dirty="0" smtClean="0">
                <a:effectLst/>
              </a:rPr>
              <a:t>Díszlettervező:</a:t>
            </a:r>
            <a:r>
              <a:rPr lang="hu-HU" sz="1600" dirty="0" smtClean="0">
                <a:effectLst/>
              </a:rPr>
              <a:t> Csányi Árpád</a:t>
            </a:r>
          </a:p>
          <a:p>
            <a:pPr marL="0" indent="0">
              <a:buNone/>
            </a:pPr>
            <a:r>
              <a:rPr lang="hu-HU" sz="1600" b="1" dirty="0" smtClean="0">
                <a:effectLst/>
              </a:rPr>
              <a:t>Jelmeztervező:</a:t>
            </a:r>
            <a:r>
              <a:rPr lang="hu-HU" sz="1600" dirty="0" smtClean="0">
                <a:effectLst/>
              </a:rPr>
              <a:t> Schäffer Judit</a:t>
            </a:r>
          </a:p>
          <a:p>
            <a:pPr marL="0" indent="0">
              <a:buNone/>
            </a:pPr>
            <a:r>
              <a:rPr lang="hu-HU" sz="1600" b="1" dirty="0" smtClean="0">
                <a:effectLst/>
              </a:rPr>
              <a:t>Dramaturg:</a:t>
            </a:r>
            <a:r>
              <a:rPr lang="hu-HU" sz="1600" dirty="0" smtClean="0">
                <a:effectLst/>
              </a:rPr>
              <a:t> Benedek András </a:t>
            </a:r>
            <a:endParaRPr lang="hu-HU" sz="1600" dirty="0">
              <a:effectLst/>
            </a:endParaRPr>
          </a:p>
          <a:p>
            <a:endParaRPr lang="hu-HU" sz="1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101434" y="1598071"/>
            <a:ext cx="6851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Vörösmarty Mihály műve 1976-ban, április 16-án került színpadra Sík Ferenc rendezésében.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693" y="1598071"/>
            <a:ext cx="3314863" cy="425197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 rot="21359087">
            <a:off x="7942216" y="5938630"/>
            <a:ext cx="334409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hu-HU" dirty="0" smtClean="0"/>
              <a:t>Balga – </a:t>
            </a:r>
            <a:r>
              <a:rPr lang="hu-HU" dirty="0" err="1" smtClean="0"/>
              <a:t>Pathó</a:t>
            </a:r>
            <a:r>
              <a:rPr lang="hu-HU" dirty="0" smtClean="0"/>
              <a:t> István</a:t>
            </a:r>
          </a:p>
          <a:p>
            <a:r>
              <a:rPr lang="hu-HU" dirty="0" smtClean="0"/>
              <a:t>Ledér – Császár Angéla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077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5000">
        <p14:prism/>
      </p:transition>
    </mc:Choice>
    <mc:Fallback xmlns="">
      <p:transition spd="slow" advClick="0" advTm="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95" y="339970"/>
            <a:ext cx="10353761" cy="969818"/>
          </a:xfrm>
        </p:spPr>
        <p:txBody>
          <a:bodyPr>
            <a:noAutofit/>
          </a:bodyPr>
          <a:lstStyle/>
          <a:p>
            <a:r>
              <a:rPr lang="hu-HU" sz="8800" cap="small" dirty="0" smtClean="0">
                <a:solidFill>
                  <a:prstClr val="white"/>
                </a:solidFill>
                <a:latin typeface="Monotype Corsiva" panose="03010101010201010101" pitchFamily="66" charset="0"/>
              </a:rPr>
              <a:t>Szereplők</a:t>
            </a:r>
            <a:endParaRPr lang="hu-HU" sz="8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95857" y="1579419"/>
            <a:ext cx="2712632" cy="14443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1800" b="1" dirty="0" smtClean="0"/>
              <a:t>Téri Sándor (Csongor)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1600" dirty="0" smtClean="0"/>
              <a:t>„</a:t>
            </a:r>
            <a:r>
              <a:rPr lang="hu-HU" sz="1600" i="1" dirty="0" smtClean="0">
                <a:effectLst/>
              </a:rPr>
              <a:t>Alakításait </a:t>
            </a:r>
            <a:r>
              <a:rPr lang="hu-HU" sz="1600" i="1" dirty="0">
                <a:effectLst/>
              </a:rPr>
              <a:t>természetesség és elementáris erő jellemzi. Több televíziós film főszerepét is játszotta</a:t>
            </a:r>
            <a:r>
              <a:rPr lang="hu-HU" sz="1600" i="1" dirty="0" smtClean="0">
                <a:effectLst/>
              </a:rPr>
              <a:t>.”</a:t>
            </a:r>
            <a:endParaRPr lang="hu-HU" sz="1600" i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831" y="7332704"/>
            <a:ext cx="3532732" cy="267219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91" y="-2795099"/>
            <a:ext cx="3532732" cy="272020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582391" y="4359851"/>
            <a:ext cx="339686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b="1" dirty="0" smtClean="0"/>
              <a:t>Bodnár Erika (Tünde)</a:t>
            </a:r>
            <a:endParaRPr lang="hu-HU" sz="1700" b="1" u="sng" dirty="0"/>
          </a:p>
          <a:p>
            <a:r>
              <a:rPr lang="hu-HU" sz="1500" u="sng" dirty="0" smtClean="0"/>
              <a:t>„</a:t>
            </a:r>
            <a:r>
              <a:rPr lang="hu-HU" sz="1500" i="1" dirty="0" smtClean="0"/>
              <a:t>Klasszikus </a:t>
            </a:r>
            <a:r>
              <a:rPr lang="hu-HU" sz="1500" i="1" dirty="0"/>
              <a:t>és modern darabokban is kiemelkedő alakítások fűződnek nevéhez</a:t>
            </a:r>
            <a:r>
              <a:rPr lang="hu-HU" sz="1500" i="1" dirty="0" smtClean="0"/>
              <a:t>.”</a:t>
            </a:r>
            <a:endParaRPr lang="hu-HU" sz="1500" i="1" u="sng" dirty="0"/>
          </a:p>
        </p:txBody>
      </p:sp>
      <p:sp>
        <p:nvSpPr>
          <p:cNvPr id="7" name="Szövegdoboz 6"/>
          <p:cNvSpPr txBox="1"/>
          <p:nvPr/>
        </p:nvSpPr>
        <p:spPr>
          <a:xfrm>
            <a:off x="8513746" y="1581554"/>
            <a:ext cx="301656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b="1" dirty="0" err="1" smtClean="0"/>
              <a:t>Ronyecz</a:t>
            </a:r>
            <a:r>
              <a:rPr lang="hu-HU" sz="1700" b="1" dirty="0" smtClean="0"/>
              <a:t> Mária (</a:t>
            </a:r>
            <a:r>
              <a:rPr lang="hu-HU" sz="1700" b="1" dirty="0" err="1" smtClean="0"/>
              <a:t>Mirígy</a:t>
            </a:r>
            <a:r>
              <a:rPr lang="hu-HU" sz="1700" b="1" dirty="0" smtClean="0"/>
              <a:t>)</a:t>
            </a:r>
            <a:endParaRPr lang="hu-HU" sz="1700" dirty="0"/>
          </a:p>
          <a:p>
            <a:r>
              <a:rPr lang="hu-HU" sz="1500" i="1" dirty="0" smtClean="0"/>
              <a:t>„Sötét </a:t>
            </a:r>
            <a:r>
              <a:rPr lang="hu-HU" sz="1500" i="1" dirty="0"/>
              <a:t>tónusú hangja, gyönyörű orgánuma már fiatalon nagy tragikát sejtetett</a:t>
            </a:r>
            <a:r>
              <a:rPr lang="hu-HU" sz="1500" i="1" dirty="0" smtClean="0"/>
              <a:t>.”</a:t>
            </a:r>
            <a:endParaRPr lang="hu-HU" sz="1500" i="1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3956" y="6724403"/>
            <a:ext cx="2691246" cy="315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0">
        <p14:gallery dir="l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664E-6 -1.46534E-6 L 0.01067 -1.46534E-6 L 0.15325 -1.46534E-6 C 0.2222 -1.46534E-6 0.3074 -0.17389 0.3074 -0.31463 L 0.3074 -0.62926 " pathEditMode="relative" rAng="0" ptsTypes="FA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4" y="-31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34528E-6 -2.65896E-6 L -2.34528E-6 0.6453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5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83544E-6 3.67262E-6 L -0.16808 3.67262E-6 C -0.2434 3.67262E-6 -0.33577 -0.16068 -0.33577 -0.29075 L -0.33577 -0.58034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95" y="-290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9120" y="2765840"/>
            <a:ext cx="10353761" cy="1326321"/>
          </a:xfrm>
        </p:spPr>
        <p:txBody>
          <a:bodyPr>
            <a:noAutofit/>
          </a:bodyPr>
          <a:lstStyle/>
          <a:p>
            <a:r>
              <a:rPr lang="hu-HU" sz="9600" cap="small" dirty="0" smtClean="0">
                <a:solidFill>
                  <a:prstClr val="white"/>
                </a:solidFill>
                <a:latin typeface="Monotype Corsiva" panose="03010101010201010101" pitchFamily="66" charset="0"/>
              </a:rPr>
              <a:t>Köszönjük  a figyelmet!</a:t>
            </a:r>
            <a:endParaRPr lang="hu-HU" sz="9600" dirty="0"/>
          </a:p>
        </p:txBody>
      </p:sp>
    </p:spTree>
    <p:extLst>
      <p:ext uri="{BB962C8B-B14F-4D97-AF65-F5344CB8AC3E}">
        <p14:creationId xmlns:p14="http://schemas.microsoft.com/office/powerpoint/2010/main" val="352454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window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TM04033921[[fn=Damaszt]]</Template>
  <TotalTime>442</TotalTime>
  <Words>521</Words>
  <Application>Microsoft Office PowerPoint</Application>
  <PresentationFormat>Szélesvásznú</PresentationFormat>
  <Paragraphs>44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Monotype Corsiva</vt:lpstr>
      <vt:lpstr>Rockwell</vt:lpstr>
      <vt:lpstr>Damask</vt:lpstr>
      <vt:lpstr>Csongor és Tünde</vt:lpstr>
      <vt:lpstr>Színháztörténet</vt:lpstr>
      <vt:lpstr>PowerPoint bemutató</vt:lpstr>
      <vt:lpstr>PowerPoint bemutató</vt:lpstr>
      <vt:lpstr>Sík Ferenc (1931-1995)</vt:lpstr>
      <vt:lpstr>Csongor és Tünde (1976)</vt:lpstr>
      <vt:lpstr>Szereplők</vt:lpstr>
      <vt:lpstr>Köszönjük  a figyelmet!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Csongor és Tünde</dc:title>
  <dc:creator>csasar</dc:creator>
  <cp:lastModifiedBy>User</cp:lastModifiedBy>
  <cp:revision>69</cp:revision>
  <dcterms:created xsi:type="dcterms:W3CDTF">2016-03-19T14:07:29Z</dcterms:created>
  <dcterms:modified xsi:type="dcterms:W3CDTF">2016-03-20T21:06:45Z</dcterms:modified>
</cp:coreProperties>
</file>